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42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976" autoAdjust="0"/>
  </p:normalViewPr>
  <p:slideViewPr>
    <p:cSldViewPr snapToGrid="0">
      <p:cViewPr varScale="1">
        <p:scale>
          <a:sx n="111" d="100"/>
          <a:sy n="111" d="100"/>
        </p:scale>
        <p:origin x="6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CCDA923-9CA4-460D-90E6-122463813C38}" type="datetimeFigureOut">
              <a:rPr lang="ja-JP" altLang="en-US" smtClean="0"/>
              <a:pPr/>
              <a:t>2021/3/17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1429AF1-7B5C-41B9-855A-AA6DF06099B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18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6296-10AD-4FE9-9111-E7059AE2EE05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4099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69DB-6CBD-403C-A063-4495E9807C40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13193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1" y="463551"/>
            <a:ext cx="2588684" cy="57515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463551"/>
            <a:ext cx="7569200" cy="57515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6B3D-12E0-4594-83E5-DDBEFD3A7F40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65070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1A433-E843-4106-B7B8-B03695B66C2D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5429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914401" y="1981201"/>
            <a:ext cx="10361084" cy="42338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7378-B98D-4E2A-84D9-48A622172CDA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5814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914401" y="1981201"/>
            <a:ext cx="5077884" cy="42338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クリップアート プレースホルダー 3"/>
          <p:cNvSpPr>
            <a:spLocks noGrp="1"/>
          </p:cNvSpPr>
          <p:nvPr>
            <p:ph type="clipArt" sz="half" idx="2"/>
          </p:nvPr>
        </p:nvSpPr>
        <p:spPr>
          <a:xfrm>
            <a:off x="6195484" y="1981201"/>
            <a:ext cx="5080000" cy="42338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671B7-8691-4F60-BFBE-4AA8F4CF2B4E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82531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9DD0-D953-4087-A0F2-FFF27D6AEF01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91453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A3A40-4E4D-48DC-B679-A3A83CA53088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2546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2C46-6CCB-4765-B7FB-2B1700E21839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63771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422C-629B-4C71-B893-7739953C6169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2790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9D74-7D40-4CAB-8502-4698A24464F3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82449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4F427-E3F5-41F8-BDF3-1AB6FDF2F02F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0022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8AD7-CFAA-4328-91F2-F099011B0128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1458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385F8-A57A-43CF-A522-10D861BD3630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4848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463551"/>
            <a:ext cx="10361084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ja-JP" altLang="en-GB"/>
              <a:t>2レベル目のアウトライン</a:t>
            </a:r>
          </a:p>
          <a:p>
            <a:pPr lvl="2"/>
            <a:r>
              <a:rPr lang="ja-JP" altLang="en-GB"/>
              <a:t>3レベル目のアウトライン</a:t>
            </a:r>
          </a:p>
          <a:p>
            <a:pPr lvl="3"/>
            <a:r>
              <a:rPr lang="ja-JP" altLang="en-GB"/>
              <a:t>4レベル目のアウトライン</a:t>
            </a:r>
          </a:p>
          <a:p>
            <a:pPr lvl="4"/>
            <a:r>
              <a:rPr lang="ja-JP" altLang="en-GB"/>
              <a:t>5レベル目のアウトライン</a:t>
            </a:r>
          </a:p>
          <a:p>
            <a:pPr lvl="4"/>
            <a:r>
              <a:rPr lang="ja-JP" altLang="en-GB"/>
              <a:t>6レベル目のアウトライン</a:t>
            </a:r>
          </a:p>
          <a:p>
            <a:pPr lvl="4"/>
            <a:r>
              <a:rPr lang="ja-JP" altLang="en-GB"/>
              <a:t>7レベル目のアウトライン</a:t>
            </a:r>
          </a:p>
          <a:p>
            <a:pPr lvl="4"/>
            <a:r>
              <a:rPr lang="ja-JP" altLang="en-GB"/>
              <a:t>8レベル目のアウトライン</a:t>
            </a:r>
          </a:p>
          <a:p>
            <a:pPr lvl="4"/>
            <a:r>
              <a:rPr lang="ja-JP" altLang="en-GB"/>
              <a:t>9レベル目のアウトライン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44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100D461-0303-4939-80C6-33F88E4AFF2B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841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C183F07-27FB-48E7-8E09-415EF01EA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87323"/>
              </p:ext>
            </p:extLst>
          </p:nvPr>
        </p:nvGraphicFramePr>
        <p:xfrm>
          <a:off x="578734" y="562419"/>
          <a:ext cx="11157996" cy="5988851"/>
        </p:xfrm>
        <a:graphic>
          <a:graphicData uri="http://schemas.openxmlformats.org/drawingml/2006/table">
            <a:tbl>
              <a:tblPr firstRow="1" firstCol="1" bandRow="1"/>
              <a:tblGrid>
                <a:gridCol w="3449257">
                  <a:extLst>
                    <a:ext uri="{9D8B030D-6E8A-4147-A177-3AD203B41FA5}">
                      <a16:colId xmlns:a16="http://schemas.microsoft.com/office/drawing/2014/main" val="2438847139"/>
                    </a:ext>
                  </a:extLst>
                </a:gridCol>
                <a:gridCol w="7708739">
                  <a:extLst>
                    <a:ext uri="{9D8B030D-6E8A-4147-A177-3AD203B41FA5}">
                      <a16:colId xmlns:a16="http://schemas.microsoft.com/office/drawing/2014/main" val="1893067078"/>
                    </a:ext>
                  </a:extLst>
                </a:gridCol>
              </a:tblGrid>
              <a:tr h="1209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あなたがビジネスとして</a:t>
                      </a:r>
                      <a:br>
                        <a:rPr lang="en-US" altLang="ja-JP" sz="1600" kern="100" dirty="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やりたいことのまとめ</a:t>
                      </a:r>
                      <a:endParaRPr lang="ja-JP" altLang="ja-JP" sz="1600" kern="10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215003"/>
                  </a:ext>
                </a:extLst>
              </a:tr>
              <a:tr h="643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キャッチフレーズ</a:t>
                      </a:r>
                      <a:r>
                        <a:rPr lang="en-US" altLang="ja-JP" sz="1600" kern="100" dirty="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！</a:t>
                      </a:r>
                      <a:endParaRPr lang="ja-JP" altLang="ja-JP" sz="1600" kern="10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049163"/>
                  </a:ext>
                </a:extLst>
              </a:tr>
              <a:tr h="780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ターゲットはどんな人？</a:t>
                      </a:r>
                      <a:endParaRPr lang="ja-JP" altLang="ja-JP" sz="1600" kern="10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774979"/>
                  </a:ext>
                </a:extLst>
              </a:tr>
              <a:tr h="1003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ライバルはどんな業種？</a:t>
                      </a:r>
                      <a:endParaRPr lang="ja-JP" altLang="ja-JP" sz="1600" kern="10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702604"/>
                  </a:ext>
                </a:extLst>
              </a:tr>
              <a:tr h="1191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あなたがライバルに</a:t>
                      </a:r>
                      <a:endParaRPr lang="en-US" altLang="ja-JP" sz="1600" kern="100" dirty="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負けないポイントはどこ？</a:t>
                      </a:r>
                      <a:endParaRPr lang="ja-JP" altLang="ja-JP" sz="1600" kern="10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453706"/>
                  </a:ext>
                </a:extLst>
              </a:tr>
              <a:tr h="11603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ライバルよりあなたを</a:t>
                      </a:r>
                      <a:endParaRPr lang="en-US" altLang="ja-JP" sz="1600" kern="100" dirty="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選んでもらうために</a:t>
                      </a:r>
                      <a:endParaRPr lang="en-US" altLang="ja-JP" sz="1600" kern="100" dirty="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effectLst/>
                          <a:latin typeface="Hiragino Kaku Gothic ProN W3" panose="020B0300000000000000" pitchFamily="34" charset="-128"/>
                          <a:ea typeface="Hiragino Kaku Gothic ProN W3" panose="020B0300000000000000" pitchFamily="34" charset="-128"/>
                          <a:cs typeface="Times New Roman" panose="02020603050405020304" pitchFamily="18" charset="0"/>
                        </a:rPr>
                        <a:t>どうすればいいと思う？</a:t>
                      </a:r>
                      <a:endParaRPr lang="ja-JP" altLang="ja-JP" sz="1600" kern="100"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iragino Kaku Gothic ProN W3" panose="020B0300000000000000" pitchFamily="34" charset="-128"/>
                        <a:ea typeface="Hiragino Kaku Gothic ProN W3" panose="020B03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090252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A1334C27-3DE4-4FBE-9032-33665EA0B385}"/>
              </a:ext>
            </a:extLst>
          </p:cNvPr>
          <p:cNvSpPr txBox="1">
            <a:spLocks/>
          </p:cNvSpPr>
          <p:nvPr/>
        </p:nvSpPr>
        <p:spPr>
          <a:xfrm>
            <a:off x="787078" y="93413"/>
            <a:ext cx="8277733" cy="376408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4572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/>
            <a:r>
              <a:rPr kumimoji="0" lang="en-US" altLang="ja-JP" sz="2400" b="1" kern="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STEP-02</a:t>
            </a:r>
            <a:r>
              <a:rPr kumimoji="0" lang="ja-JP" altLang="en-US" sz="2400" b="1" kern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：ビジョンと戦略の可視化シート</a:t>
            </a:r>
            <a:endParaRPr kumimoji="1" lang="ja-JP" altLang="en-US" sz="2400" b="1" u="sng" kern="0" dirty="0"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55035C-0A21-A04C-873E-EB0B9F52B25A}"/>
              </a:ext>
            </a:extLst>
          </p:cNvPr>
          <p:cNvSpPr txBox="1"/>
          <p:nvPr/>
        </p:nvSpPr>
        <p:spPr>
          <a:xfrm>
            <a:off x="7083707" y="504546"/>
            <a:ext cx="1306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800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9B6CB-89E6-8A40-8309-8CC9EB87DC1B}"/>
              </a:ext>
            </a:extLst>
          </p:cNvPr>
          <p:cNvSpPr txBox="1"/>
          <p:nvPr/>
        </p:nvSpPr>
        <p:spPr>
          <a:xfrm>
            <a:off x="7083707" y="4129351"/>
            <a:ext cx="1306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800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5A650F-805C-BC48-A73D-D4955BA57E45}"/>
              </a:ext>
            </a:extLst>
          </p:cNvPr>
          <p:cNvSpPr txBox="1"/>
          <p:nvPr/>
        </p:nvSpPr>
        <p:spPr>
          <a:xfrm>
            <a:off x="7083707" y="5320429"/>
            <a:ext cx="1306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800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95659A-25BA-5C42-97EC-41461871C77A}"/>
              </a:ext>
            </a:extLst>
          </p:cNvPr>
          <p:cNvSpPr txBox="1"/>
          <p:nvPr/>
        </p:nvSpPr>
        <p:spPr>
          <a:xfrm>
            <a:off x="7140986" y="3084708"/>
            <a:ext cx="130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720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3671BD-E97E-E749-982E-484B36605CBA}"/>
              </a:ext>
            </a:extLst>
          </p:cNvPr>
          <p:cNvSpPr txBox="1"/>
          <p:nvPr/>
        </p:nvSpPr>
        <p:spPr>
          <a:xfrm>
            <a:off x="7302436" y="2399273"/>
            <a:ext cx="799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80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5F919BD-58DC-3942-9747-EDEC3B43A17B}"/>
              </a:ext>
            </a:extLst>
          </p:cNvPr>
          <p:cNvSpPr txBox="1"/>
          <p:nvPr/>
        </p:nvSpPr>
        <p:spPr>
          <a:xfrm>
            <a:off x="7347543" y="1754567"/>
            <a:ext cx="1306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5184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17474</TotalTime>
  <Words>53</Words>
  <Application>Microsoft Macintosh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ProN W3</vt:lpstr>
      <vt:lpstr>Hiragino Kaku Gothic Std W8</vt:lpstr>
      <vt:lpstr>Meiryo UI</vt:lpstr>
      <vt:lpstr>ＭＳ Ｐゴシック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</dc:creator>
  <cp:lastModifiedBy>野田 力</cp:lastModifiedBy>
  <cp:revision>94</cp:revision>
  <cp:lastPrinted>2021-03-16T09:30:34Z</cp:lastPrinted>
  <dcterms:created xsi:type="dcterms:W3CDTF">2018-06-23T07:37:40Z</dcterms:created>
  <dcterms:modified xsi:type="dcterms:W3CDTF">2021-03-17T13:42:14Z</dcterms:modified>
</cp:coreProperties>
</file>